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1" r:id="rId3"/>
    <p:sldId id="276" r:id="rId4"/>
    <p:sldId id="279" r:id="rId5"/>
    <p:sldId id="280" r:id="rId6"/>
    <p:sldId id="281" r:id="rId7"/>
    <p:sldId id="301" r:id="rId8"/>
    <p:sldId id="284" r:id="rId9"/>
    <p:sldId id="268" r:id="rId10"/>
    <p:sldId id="282" r:id="rId11"/>
    <p:sldId id="288" r:id="rId12"/>
    <p:sldId id="290" r:id="rId13"/>
    <p:sldId id="289" r:id="rId14"/>
    <p:sldId id="291" r:id="rId15"/>
    <p:sldId id="292" r:id="rId16"/>
    <p:sldId id="293" r:id="rId17"/>
    <p:sldId id="286" r:id="rId18"/>
    <p:sldId id="294" r:id="rId19"/>
    <p:sldId id="295" r:id="rId20"/>
    <p:sldId id="296" r:id="rId21"/>
    <p:sldId id="297" r:id="rId22"/>
    <p:sldId id="287" r:id="rId23"/>
    <p:sldId id="298" r:id="rId24"/>
    <p:sldId id="299" r:id="rId25"/>
    <p:sldId id="300" r:id="rId26"/>
    <p:sldId id="28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20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02.06.2021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We all know fairness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715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535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Seminar in Advanced Topics in Machine Learning and Data Science by Prof. Fernando Perez-Cruz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www.theguardian.com/technology/2017/apr/13/ai-programs-exhibit-racist-and-sexist-biases-research-reveals" TargetMode="External"/><Relationship Id="rId4" Type="http://schemas.openxmlformats.org/officeDocument/2006/relationships/hyperlink" Target="https://theconversation.com/ai-technologies-like-police-facial-recognition-discriminate-against-people-of-colour-14322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bfi.admin.ch/dam/sbfi/en/dokumente/2021/05/leitlinien-ki.pdf.download.pdf/leitlinien-ki_e.pdf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igital-strategy.ec.europa.eu/en/library/ethics-guidelines-trustworthy-a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bamawhitehouse.archives.gov/blog/2016/05/04/big-risks-big-opportunities-intersection-big-data-and-civil-right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 err="1"/>
              <a:t>Counterfactual</a:t>
            </a:r>
            <a:r>
              <a:rPr lang="de-DE" sz="3200" dirty="0"/>
              <a:t> Fairness</a:t>
            </a:r>
            <a:br>
              <a:rPr lang="en-CH" sz="3200" dirty="0"/>
            </a:br>
            <a:r>
              <a:rPr lang="en-CH" sz="1800" b="1" i="1" dirty="0"/>
              <a:t>Matt </a:t>
            </a:r>
            <a:r>
              <a:rPr lang="en-CH" sz="1800" b="1" i="1" dirty="0" err="1"/>
              <a:t>Kurner</a:t>
            </a:r>
            <a:r>
              <a:rPr lang="en-CH" sz="1800" b="1" i="1" dirty="0"/>
              <a:t>, Joshua Loftus, Chris Russell, Ricardo Silva</a:t>
            </a:r>
            <a:endParaRPr lang="de-CH" sz="3200" b="1" i="1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306111"/>
            <a:ext cx="4680000" cy="562384"/>
          </a:xfrm>
        </p:spPr>
        <p:txBody>
          <a:bodyPr/>
          <a:lstStyle/>
          <a:p>
            <a:r>
              <a:rPr lang="en-CH" dirty="0"/>
              <a:t>Presented by Sven Gregorio</a:t>
            </a:r>
            <a:endParaRPr lang="de-DE" dirty="0"/>
          </a:p>
          <a:p>
            <a:r>
              <a:rPr lang="en-CH" dirty="0"/>
              <a:t>2 June 2021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36340" y="316800"/>
            <a:ext cx="4460109" cy="360000"/>
          </a:xfrm>
        </p:spPr>
        <p:txBody>
          <a:bodyPr/>
          <a:lstStyle/>
          <a:p>
            <a:r>
              <a:rPr lang="en-CH" dirty="0"/>
              <a:t>Seminar in Advanced Topics in Machine Learning and Data Science</a:t>
            </a:r>
          </a:p>
          <a:p>
            <a:r>
              <a:rPr lang="en-CH" dirty="0"/>
              <a:t>by Prof. Fernando Perez-Cruz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 Notation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 </a:t>
            </a:r>
            <a:r>
              <a:rPr lang="en-CH" i="1" dirty="0"/>
              <a:t>M</a:t>
            </a:r>
            <a:r>
              <a:rPr lang="en-CH" dirty="0"/>
              <a:t> of the causal relations of our world</a:t>
            </a:r>
          </a:p>
          <a:p>
            <a:r>
              <a:rPr lang="en-CH" dirty="0"/>
              <a:t>Set </a:t>
            </a:r>
            <a:r>
              <a:rPr lang="en-CH" i="1" dirty="0"/>
              <a:t>A </a:t>
            </a:r>
            <a:r>
              <a:rPr lang="en-CH" dirty="0"/>
              <a:t>of protected </a:t>
            </a:r>
            <a:r>
              <a:rPr lang="en-CH" dirty="0" err="1"/>
              <a:t>att</a:t>
            </a:r>
            <a:r>
              <a:rPr lang="en-US" dirty="0"/>
              <a:t>r</a:t>
            </a:r>
            <a:r>
              <a:rPr lang="en-CH" dirty="0" err="1"/>
              <a:t>ibutes</a:t>
            </a:r>
            <a:endParaRPr lang="en-CH" dirty="0"/>
          </a:p>
          <a:p>
            <a:pPr lvl="1"/>
            <a:r>
              <a:rPr lang="en-CH" dirty="0"/>
              <a:t>In our example, A = {</a:t>
            </a:r>
            <a:r>
              <a:rPr lang="en-CH" b="1" dirty="0"/>
              <a:t>Sex, Race</a:t>
            </a:r>
            <a:r>
              <a:rPr lang="en-CH" dirty="0"/>
              <a:t>}</a:t>
            </a:r>
          </a:p>
          <a:p>
            <a:r>
              <a:rPr lang="en-CH" dirty="0"/>
              <a:t>Set X of observable attributes</a:t>
            </a:r>
          </a:p>
          <a:p>
            <a:pPr lvl="1"/>
            <a:r>
              <a:rPr lang="en-CH" dirty="0"/>
              <a:t>In our example X = {</a:t>
            </a:r>
            <a:r>
              <a:rPr lang="en-CH" b="1" dirty="0"/>
              <a:t>GPA</a:t>
            </a:r>
            <a:r>
              <a:rPr lang="en-CH" dirty="0"/>
              <a:t>, </a:t>
            </a:r>
            <a:r>
              <a:rPr lang="en-CH" b="1" dirty="0"/>
              <a:t>LSAT</a:t>
            </a:r>
            <a:r>
              <a:rPr lang="en-CH" dirty="0"/>
              <a:t>}</a:t>
            </a:r>
          </a:p>
          <a:p>
            <a:r>
              <a:rPr lang="en-CH" dirty="0"/>
              <a:t>Set U of </a:t>
            </a:r>
            <a:r>
              <a:rPr lang="en-CH" dirty="0" err="1"/>
              <a:t>unobserva</a:t>
            </a:r>
            <a:r>
              <a:rPr lang="en-US" dirty="0"/>
              <a:t>b</a:t>
            </a:r>
            <a:r>
              <a:rPr lang="en-CH" dirty="0"/>
              <a:t>le attributes</a:t>
            </a:r>
          </a:p>
          <a:p>
            <a:pPr lvl="1"/>
            <a:r>
              <a:rPr lang="en-CH" dirty="0"/>
              <a:t>In our example we may have U = {</a:t>
            </a:r>
            <a:r>
              <a:rPr lang="en-CH" b="1" dirty="0"/>
              <a:t>Knowledge</a:t>
            </a:r>
            <a:r>
              <a:rPr lang="en-CH" dirty="0"/>
              <a:t>}</a:t>
            </a:r>
          </a:p>
          <a:p>
            <a:r>
              <a:rPr lang="en-CH" dirty="0"/>
              <a:t>Y is the outcome to predict</a:t>
            </a:r>
          </a:p>
          <a:p>
            <a:pPr lvl="1"/>
            <a:r>
              <a:rPr lang="en-CH" dirty="0"/>
              <a:t>In our example Y = </a:t>
            </a:r>
            <a:r>
              <a:rPr lang="en-CH" b="1" dirty="0"/>
              <a:t>FYA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246AA-CBE0-4D95-8EE3-D33C0D7C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745" y="2450315"/>
            <a:ext cx="3024947" cy="2178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AD58C4-4979-481F-9403-CCDE324AADE8}"/>
              </a:ext>
            </a:extLst>
          </p:cNvPr>
          <p:cNvSpPr/>
          <p:nvPr/>
        </p:nvSpPr>
        <p:spPr>
          <a:xfrm>
            <a:off x="8060745" y="2766646"/>
            <a:ext cx="981655" cy="1664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0FA79-7312-4316-9C27-D744687BFDFE}"/>
              </a:ext>
            </a:extLst>
          </p:cNvPr>
          <p:cNvSpPr txBox="1"/>
          <p:nvPr/>
        </p:nvSpPr>
        <p:spPr>
          <a:xfrm>
            <a:off x="8296032" y="2307878"/>
            <a:ext cx="57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i="1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174690-3E32-4ADD-809A-149F5653D7BE}"/>
              </a:ext>
            </a:extLst>
          </p:cNvPr>
          <p:cNvSpPr/>
          <p:nvPr/>
        </p:nvSpPr>
        <p:spPr>
          <a:xfrm>
            <a:off x="9166405" y="2307878"/>
            <a:ext cx="981655" cy="1664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2C4ED-3A69-4105-AC49-CC116B173ACF}"/>
              </a:ext>
            </a:extLst>
          </p:cNvPr>
          <p:cNvSpPr txBox="1"/>
          <p:nvPr/>
        </p:nvSpPr>
        <p:spPr>
          <a:xfrm>
            <a:off x="9401692" y="1849110"/>
            <a:ext cx="57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i="1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C80F-5ABC-4E26-B35E-181A685FE953}"/>
              </a:ext>
            </a:extLst>
          </p:cNvPr>
          <p:cNvSpPr/>
          <p:nvPr/>
        </p:nvSpPr>
        <p:spPr>
          <a:xfrm>
            <a:off x="9166405" y="4035220"/>
            <a:ext cx="981655" cy="593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9247C-3D94-4D4E-8765-9E359D8C849C}"/>
              </a:ext>
            </a:extLst>
          </p:cNvPr>
          <p:cNvSpPr txBox="1"/>
          <p:nvPr/>
        </p:nvSpPr>
        <p:spPr>
          <a:xfrm>
            <a:off x="9401692" y="4593571"/>
            <a:ext cx="57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i="1" dirty="0"/>
              <a:t>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F1C45B-3021-4EEB-A544-9A9AF765D687}"/>
              </a:ext>
            </a:extLst>
          </p:cNvPr>
          <p:cNvSpPr/>
          <p:nvPr/>
        </p:nvSpPr>
        <p:spPr>
          <a:xfrm>
            <a:off x="10180988" y="3274646"/>
            <a:ext cx="981655" cy="690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EDCA2-F7DE-4982-B17F-C2923170BD94}"/>
              </a:ext>
            </a:extLst>
          </p:cNvPr>
          <p:cNvSpPr txBox="1"/>
          <p:nvPr/>
        </p:nvSpPr>
        <p:spPr>
          <a:xfrm>
            <a:off x="10433176" y="2845077"/>
            <a:ext cx="57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i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6949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Towards Counterfactual Fairness: What is Fair?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An algorithm is </a:t>
            </a:r>
            <a:r>
              <a:rPr lang="en-CH" b="1" dirty="0">
                <a:solidFill>
                  <a:srgbClr val="0070C0"/>
                </a:solidFill>
              </a:rPr>
              <a:t>fair</a:t>
            </a:r>
            <a:r>
              <a:rPr lang="en-CH" dirty="0"/>
              <a:t> when its predictions are free of any </a:t>
            </a:r>
            <a:r>
              <a:rPr lang="en-CH" b="1" dirty="0">
                <a:solidFill>
                  <a:srgbClr val="0070C0"/>
                </a:solidFill>
              </a:rPr>
              <a:t>bias</a:t>
            </a:r>
            <a:r>
              <a:rPr lang="en-CH" dirty="0"/>
              <a:t> towards protected attributes.</a:t>
            </a:r>
          </a:p>
          <a:p>
            <a:pPr lvl="1"/>
            <a:r>
              <a:rPr lang="en-CH" dirty="0"/>
              <a:t>Hard to achieve in practice: the available data may be biased.</a:t>
            </a:r>
          </a:p>
          <a:p>
            <a:pPr lvl="1"/>
            <a:r>
              <a:rPr lang="en-CH" dirty="0"/>
              <a:t>Using biased historical data can enable </a:t>
            </a:r>
            <a:r>
              <a:rPr lang="en-CH" b="1" dirty="0">
                <a:solidFill>
                  <a:srgbClr val="0070C0"/>
                </a:solidFill>
              </a:rPr>
              <a:t>discrimination</a:t>
            </a:r>
            <a:r>
              <a:rPr lang="en-CH" dirty="0"/>
              <a:t>.</a:t>
            </a:r>
          </a:p>
          <a:p>
            <a:pPr lvl="1"/>
            <a:endParaRPr lang="en-CH" dirty="0"/>
          </a:p>
          <a:p>
            <a:r>
              <a:rPr lang="en-CH" dirty="0"/>
              <a:t>Ideally we could </a:t>
            </a:r>
            <a:r>
              <a:rPr lang="en-CH" b="1" dirty="0">
                <a:solidFill>
                  <a:srgbClr val="0070C0"/>
                </a:solidFill>
              </a:rPr>
              <a:t>compare</a:t>
            </a:r>
            <a:r>
              <a:rPr lang="en-CH" dirty="0"/>
              <a:t> two individuals </a:t>
            </a:r>
            <a:r>
              <a:rPr lang="en-CH" b="1" dirty="0">
                <a:solidFill>
                  <a:srgbClr val="0070C0"/>
                </a:solidFill>
              </a:rPr>
              <a:t>fairly</a:t>
            </a:r>
            <a:r>
              <a:rPr lang="en-CH" b="1" dirty="0"/>
              <a:t> </a:t>
            </a:r>
            <a:r>
              <a:rPr lang="en-CH" dirty="0"/>
              <a:t>if we could compare one individual against a </a:t>
            </a:r>
            <a:r>
              <a:rPr lang="en-CH" b="1" dirty="0">
                <a:solidFill>
                  <a:srgbClr val="0070C0"/>
                </a:solidFill>
              </a:rPr>
              <a:t>version</a:t>
            </a:r>
            <a:r>
              <a:rPr lang="en-CH" dirty="0"/>
              <a:t> of the other with the same protected attributes.</a:t>
            </a:r>
          </a:p>
          <a:p>
            <a:pPr lvl="1"/>
            <a:r>
              <a:rPr lang="en-CH" dirty="0"/>
              <a:t>E.g. Compare the grades of students A and B by setting B’s race and sex to A’s.</a:t>
            </a:r>
          </a:p>
          <a:p>
            <a:pPr lvl="1"/>
            <a:r>
              <a:rPr lang="en-CH" dirty="0"/>
              <a:t>Hard to accomplish: we need to model how the protected attributes influence the other.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602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Modelling the Causal Relations of the Data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8" y="1412875"/>
                <a:ext cx="7242726" cy="4680000"/>
              </a:xfrm>
            </p:spPr>
            <p:txBody>
              <a:bodyPr/>
              <a:lstStyle/>
              <a:p>
                <a:r>
                  <a:rPr lang="en-CH" dirty="0"/>
                  <a:t>Assume we had a </a:t>
                </a:r>
                <a:r>
                  <a:rPr lang="en-CH" b="1" dirty="0">
                    <a:solidFill>
                      <a:srgbClr val="0070C0"/>
                    </a:solidFill>
                  </a:rPr>
                  <a:t>model</a:t>
                </a:r>
                <a:r>
                  <a:rPr lang="en-CH" dirty="0"/>
                  <a:t> of how the attributes are related</a:t>
                </a:r>
              </a:p>
              <a:p>
                <a:pPr lvl="1"/>
                <a:r>
                  <a:rPr lang="en-CH" dirty="0"/>
                  <a:t>Then we can </a:t>
                </a:r>
                <a:r>
                  <a:rPr lang="en-CH" b="1" dirty="0">
                    <a:solidFill>
                      <a:srgbClr val="0070C0"/>
                    </a:solidFill>
                  </a:rPr>
                  <a:t>predict</a:t>
                </a:r>
                <a:r>
                  <a:rPr lang="en-CH" dirty="0"/>
                  <a:t> how changing some attributes affects the others.</a:t>
                </a:r>
              </a:p>
              <a:p>
                <a:pPr lvl="1"/>
                <a:r>
                  <a:rPr lang="en-CH" dirty="0"/>
                  <a:t>This allows us to infer different version of individuals.</a:t>
                </a:r>
              </a:p>
              <a:p>
                <a:pPr lvl="1"/>
                <a:r>
                  <a:rPr lang="en-CH" dirty="0"/>
                  <a:t>Exploit this fact to achieve fairness.</a:t>
                </a:r>
              </a:p>
              <a:p>
                <a:pPr lvl="1"/>
                <a:endParaRPr lang="en-CH" dirty="0"/>
              </a:p>
              <a:p>
                <a:r>
                  <a:rPr lang="en-CH" dirty="0"/>
                  <a:t>Under the model we say that the predictor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CH" dirty="0"/>
                  <a:t> is </a:t>
                </a:r>
                <a:r>
                  <a:rPr lang="en-CH" b="1" dirty="0">
                    <a:solidFill>
                      <a:srgbClr val="0070C0"/>
                    </a:solidFill>
                  </a:rPr>
                  <a:t>counterfactually</a:t>
                </a:r>
                <a:r>
                  <a:rPr lang="en-CH" dirty="0"/>
                  <a:t> </a:t>
                </a:r>
                <a:r>
                  <a:rPr lang="en-CH" b="1" dirty="0">
                    <a:solidFill>
                      <a:srgbClr val="0070C0"/>
                    </a:solidFill>
                  </a:rPr>
                  <a:t>fair</a:t>
                </a:r>
                <a:r>
                  <a:rPr lang="en-CH" dirty="0"/>
                  <a:t>, if for any </a:t>
                </a:r>
                <a14:m>
                  <m:oMath xmlns:m="http://schemas.openxmlformats.org/officeDocument/2006/math">
                    <m:r>
                      <a:rPr lang="en-CH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H" dirty="0"/>
                  <a:t> it holds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H" dirty="0"/>
                  <a:t> denotes an intervention on the protected attributes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H" dirty="0"/>
                  <a:t>.</a:t>
                </a:r>
              </a:p>
              <a:p>
                <a:pPr lvl="1"/>
                <a:endParaRPr lang="en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8" y="1412875"/>
                <a:ext cx="7242726" cy="4680000"/>
              </a:xfrm>
              <a:blipFill>
                <a:blip r:embed="rId2"/>
                <a:stretch>
                  <a:fillRect l="-1768" t="-169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3605A-E951-477E-A19E-DC3A885B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926" y="1991327"/>
            <a:ext cx="3024947" cy="217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 Formal Definition of Counterfactual Fairness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3262009"/>
                <a:ext cx="10728325" cy="2830866"/>
              </a:xfrm>
            </p:spPr>
            <p:txBody>
              <a:bodyPr/>
              <a:lstStyle/>
              <a:p>
                <a:r>
                  <a:rPr lang="en-CH" dirty="0"/>
                  <a:t>This formal definition accounts for the fact that, given a context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H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dirty="0"/>
                  <a:t>and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H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H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H" dirty="0"/>
                  <a:t>, both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H" dirty="0"/>
                  <a:t> and the predictor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CH" dirty="0"/>
                  <a:t> can be probability distributions.</a:t>
                </a:r>
              </a:p>
              <a:p>
                <a:endParaRPr lang="en-CH" dirty="0"/>
              </a:p>
              <a:p>
                <a:r>
                  <a:rPr lang="en-CH" dirty="0"/>
                  <a:t>The computation of a probability distribution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H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H" dirty="0"/>
                  <a:t> is a three-step process: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CH" b="1" dirty="0">
                    <a:solidFill>
                      <a:srgbClr val="0070C0"/>
                    </a:solidFill>
                  </a:rPr>
                  <a:t>Abduction: </a:t>
                </a:r>
                <a:r>
                  <a:rPr lang="en-CH" dirty="0"/>
                  <a:t>Compute the posterior of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H" dirty="0"/>
                  <a:t>, given its prior and evidence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H" dirty="0"/>
                  <a:t>.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CH" b="1" dirty="0">
                    <a:solidFill>
                      <a:srgbClr val="1269B0"/>
                    </a:solidFill>
                  </a:rPr>
                  <a:t>Action: </a:t>
                </a:r>
                <a:r>
                  <a:rPr lang="en-CH" dirty="0"/>
                  <a:t>In the model of our data, replace the distribution of </a:t>
                </a:r>
                <a14:m>
                  <m:oMath xmlns:m="http://schemas.openxmlformats.org/officeDocument/2006/math">
                    <m:r>
                      <a:rPr lang="en-CH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H" dirty="0"/>
                  <a:t> with the values </a:t>
                </a:r>
                <a14:m>
                  <m:oMath xmlns:m="http://schemas.openxmlformats.org/officeDocument/2006/math">
                    <m:r>
                      <a:rPr lang="en-CH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H" dirty="0"/>
                  <a:t>.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CH" b="1" dirty="0">
                    <a:solidFill>
                      <a:srgbClr val="1269B0"/>
                    </a:solidFill>
                  </a:rPr>
                  <a:t>Prediction:</a:t>
                </a:r>
                <a:r>
                  <a:rPr lang="en-CH" dirty="0"/>
                  <a:t> Compute the posterior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CH" dirty="0"/>
                  <a:t> using the posterior of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H" dirty="0"/>
                  <a:t>, the given values for </a:t>
                </a:r>
                <a14:m>
                  <m:oMath xmlns:m="http://schemas.openxmlformats.org/officeDocument/2006/math">
                    <m:r>
                      <a:rPr lang="en-CH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H" dirty="0"/>
                  <a:t> and the posteriors of the remaining data points (including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CH" dirty="0"/>
                  <a:t>).</a:t>
                </a:r>
              </a:p>
              <a:p>
                <a:pPr lvl="1"/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3262009"/>
                <a:ext cx="10728325" cy="2830866"/>
              </a:xfrm>
              <a:blipFill>
                <a:blip r:embed="rId2"/>
                <a:stretch>
                  <a:fillRect l="-1193" t="-2802" b="-4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60138-F51A-4C33-892B-2AA3025D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1" y="1265748"/>
            <a:ext cx="10366441" cy="15374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17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Hypothetical Scenario: The Red Car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CH" dirty="0"/>
              </a:p>
              <a:p>
                <a:endParaRPr lang="en-CH" dirty="0"/>
              </a:p>
              <a:p>
                <a:endParaRPr lang="en-CH" dirty="0"/>
              </a:p>
              <a:p>
                <a:endParaRPr lang="en-CH" dirty="0"/>
              </a:p>
              <a:p>
                <a:endParaRPr lang="en-CH" dirty="0"/>
              </a:p>
              <a:p>
                <a:endParaRPr lang="en-CH" dirty="0"/>
              </a:p>
              <a:p>
                <a:r>
                  <a:rPr lang="en-CH" dirty="0"/>
                  <a:t>A car insurance company collects data on their costumers.</a:t>
                </a:r>
              </a:p>
              <a:p>
                <a:r>
                  <a:rPr lang="en-CH" dirty="0"/>
                  <a:t>The data includes the colour of their cars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H" dirty="0"/>
                  <a:t>, their gender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H" dirty="0"/>
                  <a:t> and whether they had a crash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H" dirty="0"/>
                  <a:t>.</a:t>
                </a:r>
              </a:p>
              <a:p>
                <a:r>
                  <a:rPr lang="en-CH" dirty="0"/>
                  <a:t>The insurance company believes that crashes are only caused by the latent aggressivity </a:t>
                </a:r>
                <a14:m>
                  <m:oMath xmlns:m="http://schemas.openxmlformats.org/officeDocument/2006/math">
                    <m:r>
                      <a:rPr lang="en-CH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H" dirty="0"/>
                  <a:t> of the driver.</a:t>
                </a:r>
              </a:p>
              <a:p>
                <a:r>
                  <a:rPr lang="en-US" dirty="0"/>
                  <a:t>Aggressive</a:t>
                </a:r>
                <a:r>
                  <a:rPr lang="en-CH" dirty="0"/>
                  <a:t> drivers are more likely to buy red cars, as are members of a specific gender.</a:t>
                </a:r>
              </a:p>
              <a:p>
                <a:r>
                  <a:rPr lang="en-CH" dirty="0"/>
                  <a:t>A counterfactually fair predictor which predicts Y, needs to consider the sex of the driver.</a:t>
                </a:r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3" r="-136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4D2FB-57DE-4F19-9D3E-32B9FC30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15" y="1047418"/>
            <a:ext cx="248637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Counterfactual Fairness in Practice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887165"/>
                <a:ext cx="10728325" cy="4205709"/>
              </a:xfrm>
            </p:spPr>
            <p:txBody>
              <a:bodyPr/>
              <a:lstStyle/>
              <a:p>
                <a:endParaRPr lang="en-CH" dirty="0"/>
              </a:p>
              <a:p>
                <a:r>
                  <a:rPr lang="en-CH" dirty="0"/>
                  <a:t>This lemma gives us an approach to build a predictor which is guaranteed to be counterfactually fair: build the predictor as a function of the attributes which are NOT (directly or indirectly) caused by A.</a:t>
                </a:r>
              </a:p>
              <a:p>
                <a:endParaRPr lang="en-CH" dirty="0"/>
              </a:p>
              <a:p>
                <a:r>
                  <a:rPr lang="en-CH" dirty="0"/>
                  <a:t>In the </a:t>
                </a:r>
                <a:r>
                  <a:rPr lang="en-CH" b="1" dirty="0"/>
                  <a:t>car insurance scenario</a:t>
                </a:r>
                <a:r>
                  <a:rPr lang="en-CH" dirty="0"/>
                  <a:t>, a predictor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would be counterfactually fair.</a:t>
                </a:r>
              </a:p>
              <a:p>
                <a:endParaRPr lang="en-CH" dirty="0"/>
              </a:p>
              <a:p>
                <a:r>
                  <a:rPr lang="en-CH" dirty="0"/>
                  <a:t>In the </a:t>
                </a:r>
                <a:r>
                  <a:rPr lang="en-CH" b="1" dirty="0"/>
                  <a:t>law school scenario</a:t>
                </a:r>
                <a:r>
                  <a:rPr lang="en-CH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𝐹𝑌𝐴</m:t>
                        </m:r>
                      </m:e>
                    </m:acc>
                    <m:r>
                      <a:rPr lang="en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𝐾𝑛𝑜𝑤</m:t>
                    </m:r>
                    <m:r>
                      <a:rPr lang="en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dirty="0"/>
                  <a:t> would be</a:t>
                </a:r>
              </a:p>
              <a:p>
                <a:pPr marL="266700" lvl="1" indent="0">
                  <a:buNone/>
                </a:pPr>
                <a:r>
                  <a:rPr lang="en-CH" dirty="0"/>
                  <a:t>counterfactually fair.</a:t>
                </a:r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887165"/>
                <a:ext cx="10728325" cy="4205709"/>
              </a:xfrm>
              <a:blipFill>
                <a:blip r:embed="rId2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9D6A5-3379-47C5-BECB-DAC592C3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160351"/>
            <a:ext cx="10728324" cy="629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C7D6C-473D-4240-B333-F82414EE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40" y="4234222"/>
            <a:ext cx="3024947" cy="21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25BE5-5986-45C0-B87B-E7D5D764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913" y="3111578"/>
            <a:ext cx="1735809" cy="166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9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 Algorithm for Counterfactual Fairness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3832697"/>
                <a:ext cx="10728325" cy="2260177"/>
              </a:xfrm>
            </p:spPr>
            <p:txBody>
              <a:bodyPr/>
              <a:lstStyle/>
              <a:p>
                <a:r>
                  <a:rPr lang="en-CH" dirty="0"/>
                  <a:t>This algorithm uses MCMC samples to augment the input data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H" dirty="0"/>
                  <a:t> with reasonable latent attributes values.</a:t>
                </a:r>
              </a:p>
              <a:p>
                <a:r>
                  <a:rPr lang="en-CH" dirty="0"/>
                  <a:t>The loss is only optimized on the latent attributes and the non-descendant of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H" dirty="0"/>
                  <a:t>.</a:t>
                </a:r>
              </a:p>
              <a:p>
                <a:r>
                  <a:rPr lang="en-CH" dirty="0"/>
                  <a:t>At inference we report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H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CH" b="0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CH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⊁</m:t>
                        </m:r>
                        <m:r>
                          <a:rPr lang="en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)|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CH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H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H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H" dirty="0"/>
                  <a:t> for data point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CH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CH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H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CH" dirty="0"/>
                  <a:t>).</a:t>
                </a:r>
              </a:p>
              <a:p>
                <a:r>
                  <a:rPr lang="en-CH" dirty="0"/>
                  <a:t>The predictor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CH" dirty="0"/>
                  <a:t> is then counterfactually fair according to lemma 1.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3832697"/>
                <a:ext cx="10728325" cy="2260177"/>
              </a:xfrm>
              <a:blipFill>
                <a:blip r:embed="rId2"/>
                <a:stretch>
                  <a:fillRect l="-1193" t="-35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35B3F-B531-423A-BFA6-42459163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857626"/>
            <a:ext cx="10728326" cy="2341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586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Experiments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1234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Return to the Law School Success Prediction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Consider </a:t>
            </a:r>
            <a:r>
              <a:rPr lang="en-CH" dirty="0" err="1"/>
              <a:t>foll</a:t>
            </a:r>
            <a:r>
              <a:rPr lang="en-US" dirty="0"/>
              <a:t>o</a:t>
            </a:r>
            <a:r>
              <a:rPr lang="en-CH" dirty="0"/>
              <a:t>wing logistic regression predictors:</a:t>
            </a:r>
          </a:p>
          <a:p>
            <a:pPr lvl="1"/>
            <a:r>
              <a:rPr lang="en-CH" b="1" dirty="0">
                <a:solidFill>
                  <a:srgbClr val="1269B0"/>
                </a:solidFill>
              </a:rPr>
              <a:t>Full</a:t>
            </a:r>
            <a:r>
              <a:rPr lang="en-CH" dirty="0"/>
              <a:t>: uses all observable attributes (even protected ones).</a:t>
            </a:r>
          </a:p>
          <a:p>
            <a:pPr lvl="1"/>
            <a:r>
              <a:rPr lang="en-CH" b="1" dirty="0">
                <a:solidFill>
                  <a:srgbClr val="1269B0"/>
                </a:solidFill>
              </a:rPr>
              <a:t>Unaware</a:t>
            </a:r>
            <a:r>
              <a:rPr lang="en-CH" dirty="0"/>
              <a:t>: uses only non protected variables.</a:t>
            </a:r>
          </a:p>
          <a:p>
            <a:pPr lvl="1"/>
            <a:r>
              <a:rPr lang="en-CH" b="1" dirty="0">
                <a:solidFill>
                  <a:srgbClr val="1269B0"/>
                </a:solidFill>
              </a:rPr>
              <a:t>Fair K: </a:t>
            </a:r>
            <a:r>
              <a:rPr lang="en-CH" dirty="0"/>
              <a:t>The attributes are modelled according the formulas:</a:t>
            </a:r>
          </a:p>
          <a:p>
            <a:pPr lvl="1"/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  <a:p>
            <a:pPr lvl="1"/>
            <a:r>
              <a:rPr lang="en-CH" b="1" dirty="0">
                <a:solidFill>
                  <a:srgbClr val="1269B0"/>
                </a:solidFill>
              </a:rPr>
              <a:t>Fair Add: </a:t>
            </a:r>
            <a:r>
              <a:rPr lang="en-CH" dirty="0"/>
              <a:t>Use the empirical distribution of residuals.</a:t>
            </a:r>
          </a:p>
          <a:p>
            <a:pPr lvl="1"/>
            <a:endParaRPr lang="en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E32B8-A289-4A19-8319-D563B507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89" y="2886146"/>
            <a:ext cx="9621620" cy="797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B5B8-1AD6-46C4-88C7-EF2540CD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63" y="4126662"/>
            <a:ext cx="4974076" cy="2218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05910-A3BB-47B5-BACE-DD18CC18DD4B}"/>
              </a:ext>
            </a:extLst>
          </p:cNvPr>
          <p:cNvSpPr txBox="1"/>
          <p:nvPr/>
        </p:nvSpPr>
        <p:spPr>
          <a:xfrm>
            <a:off x="4234746" y="5945289"/>
            <a:ext cx="12739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sz="2000" b="1" dirty="0"/>
              <a:t>Fair </a:t>
            </a:r>
            <a:r>
              <a:rPr lang="en-CH" sz="2000" b="1" i="1" dirty="0"/>
              <a:t>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06EEA-22A9-407E-9C83-A59A0F5328D7}"/>
              </a:ext>
            </a:extLst>
          </p:cNvPr>
          <p:cNvSpPr txBox="1"/>
          <p:nvPr/>
        </p:nvSpPr>
        <p:spPr>
          <a:xfrm>
            <a:off x="6683348" y="5957518"/>
            <a:ext cx="12739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sz="2000" b="1" dirty="0"/>
              <a:t>Fair Add</a:t>
            </a:r>
          </a:p>
        </p:txBody>
      </p:sp>
    </p:spTree>
    <p:extLst>
      <p:ext uri="{BB962C8B-B14F-4D97-AF65-F5344CB8AC3E}">
        <p14:creationId xmlns:p14="http://schemas.microsoft.com/office/powerpoint/2010/main" val="914125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Evaluation of the Accuracy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Evaluating the model on a real dataset with the data of 21790 law students gives the following RMSE: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r>
              <a:rPr lang="en-CH" dirty="0"/>
              <a:t>The fair predictors are </a:t>
            </a:r>
            <a:r>
              <a:rPr lang="en-CH" b="1" dirty="0"/>
              <a:t>less accurate </a:t>
            </a:r>
            <a:r>
              <a:rPr lang="en-CH" dirty="0"/>
              <a:t>than the unfair ones. </a:t>
            </a:r>
          </a:p>
          <a:p>
            <a:r>
              <a:rPr lang="en-CH" dirty="0"/>
              <a:t>The error of the fair predictors is still </a:t>
            </a:r>
            <a:r>
              <a:rPr lang="en-CH" b="1" dirty="0"/>
              <a:t>close</a:t>
            </a:r>
            <a:r>
              <a:rPr lang="en-CH" dirty="0"/>
              <a:t> to the unfair models.</a:t>
            </a:r>
          </a:p>
          <a:p>
            <a:r>
              <a:rPr lang="en-CH" dirty="0"/>
              <a:t>The results show a </a:t>
            </a:r>
            <a:r>
              <a:rPr lang="en-CH" b="1" dirty="0"/>
              <a:t>small price </a:t>
            </a:r>
            <a:r>
              <a:rPr lang="en-CH" dirty="0"/>
              <a:t>for fairness.</a:t>
            </a:r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graphicFrame>
        <p:nvGraphicFramePr>
          <p:cNvPr id="7" name="Tabelle 10">
            <a:extLst>
              <a:ext uri="{FF2B5EF4-FFF2-40B4-BE49-F238E27FC236}">
                <a16:creationId xmlns:a16="http://schemas.microsoft.com/office/drawing/2014/main" id="{FE7D6DF0-A8EA-48C2-88F8-ECA30BB84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632728"/>
              </p:ext>
            </p:extLst>
          </p:nvPr>
        </p:nvGraphicFramePr>
        <p:xfrm>
          <a:off x="5070862" y="1887065"/>
          <a:ext cx="2050274" cy="162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5137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025137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Model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RMSE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b="1" dirty="0"/>
                        <a:t>Full</a:t>
                      </a:r>
                      <a:endParaRPr lang="de-CH" sz="1400" b="1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0.873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b="1" dirty="0"/>
                        <a:t>Unaware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0.894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b="1" dirty="0"/>
                        <a:t>Fair</a:t>
                      </a:r>
                      <a:r>
                        <a:rPr lang="en-CH" sz="1400" dirty="0"/>
                        <a:t> </a:t>
                      </a:r>
                      <a:r>
                        <a:rPr lang="en-CH" sz="1400" b="1" dirty="0"/>
                        <a:t>K</a:t>
                      </a:r>
                      <a:endParaRPr lang="de-CH" sz="1400" b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0.929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b="1" dirty="0"/>
                        <a:t>Fair Add</a:t>
                      </a:r>
                      <a:endParaRPr lang="de-CH" sz="1400" b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0.918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49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CH" dirty="0"/>
              <a:t>C</a:t>
            </a:r>
            <a:r>
              <a:rPr lang="de-DE" dirty="0" err="1"/>
              <a:t>ontents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Introduction and Problem Statement</a:t>
            </a:r>
          </a:p>
          <a:p>
            <a:pPr lvl="1"/>
            <a:r>
              <a:rPr lang="en-CH" dirty="0"/>
              <a:t>Background: Desirability of fairness in ML</a:t>
            </a:r>
          </a:p>
          <a:p>
            <a:pPr lvl="1"/>
            <a:r>
              <a:rPr lang="en-CH" dirty="0"/>
              <a:t>Problem: Trained ML can be biased and older solutions inadequate</a:t>
            </a:r>
          </a:p>
          <a:p>
            <a:pPr lvl="1"/>
            <a:r>
              <a:rPr lang="en-CH" dirty="0"/>
              <a:t>Main Contribution: A better approach to fairness</a:t>
            </a:r>
          </a:p>
          <a:p>
            <a:r>
              <a:rPr lang="en-CH" dirty="0"/>
              <a:t>Technical contribution</a:t>
            </a:r>
          </a:p>
          <a:p>
            <a:pPr lvl="1"/>
            <a:r>
              <a:rPr lang="en-CH" dirty="0"/>
              <a:t>Counterfactual fairness: definition of fairness based on causal models</a:t>
            </a:r>
          </a:p>
          <a:p>
            <a:pPr lvl="1"/>
            <a:r>
              <a:rPr lang="en-CH" dirty="0" err="1"/>
              <a:t>FairLearning</a:t>
            </a:r>
            <a:r>
              <a:rPr lang="en-CH" dirty="0"/>
              <a:t>: algorithm guaranteed to be counterfactually fair</a:t>
            </a:r>
            <a:endParaRPr lang="de-DE" dirty="0"/>
          </a:p>
          <a:p>
            <a:r>
              <a:rPr lang="en-CH" dirty="0"/>
              <a:t>Experiments</a:t>
            </a:r>
          </a:p>
          <a:p>
            <a:pPr lvl="1"/>
            <a:r>
              <a:rPr lang="en-CH" dirty="0"/>
              <a:t>Law school success prediction</a:t>
            </a:r>
          </a:p>
          <a:p>
            <a:pPr lvl="1"/>
            <a:r>
              <a:rPr lang="en-CH" dirty="0"/>
              <a:t>NYC Stop-and-Frisk</a:t>
            </a:r>
          </a:p>
          <a:p>
            <a:r>
              <a:rPr lang="en-CH" dirty="0"/>
              <a:t>My take</a:t>
            </a:r>
          </a:p>
          <a:p>
            <a:pPr lvl="1"/>
            <a:r>
              <a:rPr lang="en-CH" dirty="0"/>
              <a:t>Strengths and Weaknesses</a:t>
            </a:r>
          </a:p>
          <a:p>
            <a:pPr lvl="1"/>
            <a:r>
              <a:rPr lang="en-CH" dirty="0"/>
              <a:t>Takeaways</a:t>
            </a:r>
          </a:p>
          <a:p>
            <a:endParaRPr lang="en-CH" dirty="0"/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Testing the Fairness of the Unfair Predictors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Assume that the model used by </a:t>
            </a:r>
            <a:r>
              <a:rPr lang="en-CH" b="1" dirty="0"/>
              <a:t>Fair K</a:t>
            </a:r>
            <a:r>
              <a:rPr lang="en-CH" dirty="0"/>
              <a:t> accurately describes reality.</a:t>
            </a:r>
          </a:p>
          <a:p>
            <a:r>
              <a:rPr lang="en-CH" dirty="0"/>
              <a:t>We can then plot how the prediction of the unfair predictor change with counterfactuals: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4C6C-196B-4222-A10D-D14FD78F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11" y="2256619"/>
            <a:ext cx="7587576" cy="383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D7905-97F2-4DC2-8F52-31BB7DAE2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79" y="2181789"/>
            <a:ext cx="7877908" cy="39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1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NYC Stop-and-Frisk Data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This experiment uses the data collected by the New York Police Department about every time a police officer stopped someone in 2014.</a:t>
            </a:r>
          </a:p>
          <a:p>
            <a:r>
              <a:rPr lang="en-CH" dirty="0"/>
              <a:t>Consider the model given by the graph:</a:t>
            </a:r>
          </a:p>
          <a:p>
            <a:r>
              <a:rPr lang="en-CH" dirty="0"/>
              <a:t>According to this model:</a:t>
            </a:r>
          </a:p>
          <a:p>
            <a:pPr lvl="1"/>
            <a:r>
              <a:rPr lang="en-CH" dirty="0"/>
              <a:t>If every stopped individual had been White,</a:t>
            </a:r>
          </a:p>
          <a:p>
            <a:pPr marL="266700" lvl="1" indent="0">
              <a:buNone/>
            </a:pPr>
            <a:r>
              <a:rPr lang="en-CH" dirty="0"/>
              <a:t>    there would have been 34% less arrests.</a:t>
            </a:r>
          </a:p>
          <a:p>
            <a:pPr lvl="1"/>
            <a:r>
              <a:rPr lang="en-CH" dirty="0"/>
              <a:t>If every stopped individual had been Black Hispanic,</a:t>
            </a:r>
          </a:p>
          <a:p>
            <a:pPr marL="266700" lvl="1" indent="0">
              <a:buNone/>
            </a:pPr>
            <a:r>
              <a:rPr lang="en-CH" dirty="0"/>
              <a:t>    there would have been 13% more arrests.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74075-D9E9-4CCE-9587-742CBEA8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43" y="1828912"/>
            <a:ext cx="3539530" cy="221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079C4-A177-4139-BFB4-D794DF53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64" y="4095733"/>
            <a:ext cx="8304676" cy="24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My Take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523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Strengths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000" b="1" dirty="0">
                <a:solidFill>
                  <a:srgbClr val="1269B0"/>
                </a:solidFill>
              </a:rPr>
              <a:t>Well written</a:t>
            </a:r>
            <a:r>
              <a:rPr lang="en-CH" sz="2000" b="1" dirty="0"/>
              <a:t> </a:t>
            </a:r>
            <a:r>
              <a:rPr lang="en-CH" sz="2000" dirty="0"/>
              <a:t>paper which presents its contribution and ideas </a:t>
            </a:r>
            <a:r>
              <a:rPr lang="en-CH" sz="2000" b="1" dirty="0">
                <a:solidFill>
                  <a:srgbClr val="1269B0"/>
                </a:solidFill>
              </a:rPr>
              <a:t>clearly</a:t>
            </a:r>
            <a:r>
              <a:rPr lang="en-CH" sz="2000" dirty="0"/>
              <a:t>.</a:t>
            </a:r>
          </a:p>
          <a:p>
            <a:r>
              <a:rPr lang="en-CH" sz="2000" dirty="0"/>
              <a:t>The authors clearly show that the </a:t>
            </a:r>
            <a:r>
              <a:rPr lang="en-CH" sz="2000" b="1" dirty="0">
                <a:solidFill>
                  <a:srgbClr val="1269B0"/>
                </a:solidFill>
              </a:rPr>
              <a:t>collection of sensitive data </a:t>
            </a:r>
            <a:r>
              <a:rPr lang="en-CH" sz="2000" dirty="0"/>
              <a:t>is necessary to minimize discrimination.</a:t>
            </a:r>
          </a:p>
          <a:p>
            <a:r>
              <a:rPr lang="en-CH" sz="2000" dirty="0"/>
              <a:t>The </a:t>
            </a:r>
            <a:r>
              <a:rPr lang="en-CH" sz="2000" b="1" dirty="0">
                <a:solidFill>
                  <a:srgbClr val="1269B0"/>
                </a:solidFill>
              </a:rPr>
              <a:t>definition</a:t>
            </a:r>
            <a:r>
              <a:rPr lang="en-CH" sz="2000" dirty="0"/>
              <a:t> of counterfactual fairness captures a good intuition of fairness.</a:t>
            </a:r>
          </a:p>
          <a:p>
            <a:r>
              <a:rPr lang="en-CH" sz="2000" dirty="0"/>
              <a:t>The paper presents a </a:t>
            </a:r>
            <a:r>
              <a:rPr lang="en-CH" sz="2000" b="1" dirty="0">
                <a:solidFill>
                  <a:srgbClr val="1269B0"/>
                </a:solidFill>
              </a:rPr>
              <a:t>provably</a:t>
            </a:r>
            <a:r>
              <a:rPr lang="en-CH" sz="2000" dirty="0"/>
              <a:t> counterfactually fair algorithm.</a:t>
            </a:r>
          </a:p>
          <a:p>
            <a:r>
              <a:rPr lang="en-CH" sz="2000" dirty="0"/>
              <a:t>The definition of counterfactual fairness</a:t>
            </a:r>
            <a:r>
              <a:rPr lang="en-CH" sz="2000" b="1" dirty="0">
                <a:solidFill>
                  <a:srgbClr val="1269B0"/>
                </a:solidFill>
              </a:rPr>
              <a:t> </a:t>
            </a:r>
            <a:r>
              <a:rPr lang="en-CH" sz="2000" dirty="0"/>
              <a:t>allows </a:t>
            </a:r>
            <a:r>
              <a:rPr lang="en-CH" sz="2000" b="1" dirty="0">
                <a:solidFill>
                  <a:srgbClr val="1269B0"/>
                </a:solidFill>
              </a:rPr>
              <a:t>evaluating</a:t>
            </a:r>
            <a:r>
              <a:rPr lang="en-CH" sz="2000" dirty="0"/>
              <a:t> the fairness of existing algorithms.</a:t>
            </a:r>
            <a:endParaRPr lang="de-CH" sz="2000" dirty="0"/>
          </a:p>
          <a:p>
            <a:r>
              <a:rPr lang="en-CH" sz="2000" dirty="0"/>
              <a:t>The definition of counterfactual fairness can be adapted to a differentiable stochastic measure of fairness.</a:t>
            </a:r>
          </a:p>
          <a:p>
            <a:pPr lvl="1"/>
            <a:r>
              <a:rPr lang="en-CH" sz="2000" dirty="0"/>
              <a:t>The measure can be used as a </a:t>
            </a:r>
            <a:r>
              <a:rPr lang="en-CH" sz="2000" b="1" dirty="0" err="1">
                <a:solidFill>
                  <a:srgbClr val="1269B0"/>
                </a:solidFill>
              </a:rPr>
              <a:t>regularizer</a:t>
            </a:r>
            <a:r>
              <a:rPr lang="en-CH" sz="2000" dirty="0"/>
              <a:t>.</a:t>
            </a:r>
          </a:p>
          <a:p>
            <a:pPr lvl="1"/>
            <a:r>
              <a:rPr lang="en-CH" sz="2000" dirty="0"/>
              <a:t>This allows </a:t>
            </a:r>
            <a:r>
              <a:rPr lang="en-CH" sz="2000" b="1" dirty="0">
                <a:solidFill>
                  <a:srgbClr val="1269B0"/>
                </a:solidFill>
              </a:rPr>
              <a:t>balancing</a:t>
            </a:r>
            <a:r>
              <a:rPr lang="en-CH" sz="2000" dirty="0"/>
              <a:t> raw accuracy with fairness according to the user’s need.</a:t>
            </a:r>
          </a:p>
          <a:p>
            <a:pPr lvl="1"/>
            <a:endParaRPr lang="en-CH" sz="20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49868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Weaknesses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000" dirty="0"/>
              <a:t>The first </a:t>
            </a:r>
            <a:r>
              <a:rPr lang="en-CH" sz="2000" b="1" dirty="0">
                <a:solidFill>
                  <a:srgbClr val="1269B0"/>
                </a:solidFill>
              </a:rPr>
              <a:t>examples</a:t>
            </a:r>
            <a:r>
              <a:rPr lang="en-CH" sz="2000" dirty="0"/>
              <a:t> are only discussed after all the definition of fairness are introduced.</a:t>
            </a:r>
          </a:p>
          <a:p>
            <a:r>
              <a:rPr lang="en-CH" sz="2000" dirty="0"/>
              <a:t>The given results are only for a linear ML model.</a:t>
            </a:r>
          </a:p>
          <a:p>
            <a:r>
              <a:rPr lang="en-CH" sz="2000" dirty="0"/>
              <a:t>The requirement of having a model of the real world can be </a:t>
            </a:r>
            <a:r>
              <a:rPr lang="en-CH" sz="2000" b="1" dirty="0">
                <a:solidFill>
                  <a:srgbClr val="1269B0"/>
                </a:solidFill>
              </a:rPr>
              <a:t>problematic</a:t>
            </a:r>
            <a:r>
              <a:rPr lang="en-CH" sz="2000" dirty="0"/>
              <a:t>:</a:t>
            </a:r>
          </a:p>
          <a:p>
            <a:pPr lvl="1"/>
            <a:r>
              <a:rPr lang="en-CH" sz="2000" b="1" dirty="0">
                <a:solidFill>
                  <a:srgbClr val="1269B0"/>
                </a:solidFill>
              </a:rPr>
              <a:t>Finding</a:t>
            </a:r>
            <a:r>
              <a:rPr lang="en-CH" sz="2000" dirty="0"/>
              <a:t> a good model, or </a:t>
            </a:r>
            <a:r>
              <a:rPr lang="en-CH" sz="2000" b="1" dirty="0">
                <a:solidFill>
                  <a:srgbClr val="1269B0"/>
                </a:solidFill>
              </a:rPr>
              <a:t>detecting</a:t>
            </a:r>
            <a:r>
              <a:rPr lang="en-CH" sz="2000" dirty="0"/>
              <a:t> a bad one, can be difficult.</a:t>
            </a:r>
          </a:p>
          <a:p>
            <a:pPr lvl="1"/>
            <a:r>
              <a:rPr lang="en-CH" sz="2000" dirty="0"/>
              <a:t>Using a </a:t>
            </a:r>
            <a:r>
              <a:rPr lang="en-CH" sz="2000" b="1" dirty="0">
                <a:solidFill>
                  <a:srgbClr val="1269B0"/>
                </a:solidFill>
              </a:rPr>
              <a:t>wrong model </a:t>
            </a:r>
            <a:r>
              <a:rPr lang="en-CH" sz="2000" dirty="0"/>
              <a:t>can lead to the illusion of having a fair algorithm.</a:t>
            </a:r>
          </a:p>
          <a:p>
            <a:pPr lvl="1"/>
            <a:r>
              <a:rPr lang="en-CH" sz="2000" dirty="0"/>
              <a:t>Incorrectly believing that an algorithm is fair can </a:t>
            </a:r>
            <a:r>
              <a:rPr lang="en-CH" sz="2000" b="1" dirty="0">
                <a:solidFill>
                  <a:srgbClr val="1269B0"/>
                </a:solidFill>
              </a:rPr>
              <a:t>enable discrimination</a:t>
            </a:r>
            <a:r>
              <a:rPr lang="en-CH" sz="2000" dirty="0"/>
              <a:t>.</a:t>
            </a:r>
          </a:p>
          <a:p>
            <a:r>
              <a:rPr lang="en-CH" sz="2000" dirty="0"/>
              <a:t>The </a:t>
            </a:r>
            <a:r>
              <a:rPr lang="en-CH" sz="2000" b="1" dirty="0" err="1">
                <a:solidFill>
                  <a:schemeClr val="accent1"/>
                </a:solidFill>
              </a:rPr>
              <a:t>FairLearning</a:t>
            </a:r>
            <a:r>
              <a:rPr lang="en-CH" sz="2000" dirty="0"/>
              <a:t> algorithm can possibly discard useful data.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1483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Takeaways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000" dirty="0"/>
              <a:t>The paper challenges the reader to reconsider what he considers fair.</a:t>
            </a:r>
          </a:p>
          <a:p>
            <a:r>
              <a:rPr lang="en-CH" sz="2000" dirty="0"/>
              <a:t>A new definition of fairness is given and explained with good intuitions.</a:t>
            </a:r>
          </a:p>
          <a:p>
            <a:r>
              <a:rPr lang="en-CH" sz="2000" dirty="0"/>
              <a:t>It is shown how one can build a fair algorithm.</a:t>
            </a:r>
          </a:p>
          <a:p>
            <a:endParaRPr lang="en-CH" sz="2000" dirty="0"/>
          </a:p>
          <a:p>
            <a:r>
              <a:rPr lang="en-CH" sz="2000" dirty="0"/>
              <a:t>Collecting sensitive data is necessary to be fair.</a:t>
            </a:r>
          </a:p>
          <a:p>
            <a:r>
              <a:rPr lang="en-CH" sz="2000" dirty="0"/>
              <a:t>A good model of the world may be necessary to build fair algorithms.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1231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End of the presentation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112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and Problem Statement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7184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Background: Bias and discrimination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 some settings current ML approaches can worsen discrimination</a:t>
            </a:r>
          </a:p>
          <a:p>
            <a:pPr lvl="1"/>
            <a:r>
              <a:rPr lang="en-CH" dirty="0"/>
              <a:t>Datasets may contain bias</a:t>
            </a:r>
          </a:p>
          <a:p>
            <a:pPr lvl="1"/>
            <a:r>
              <a:rPr lang="en-CH" dirty="0"/>
              <a:t>Historical discrimination can be correlated with optimization objective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02.06.2021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43214-8C61-4E82-8D76-934F3A37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" y="2664684"/>
            <a:ext cx="7186037" cy="20357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A56CD-889C-4074-BC75-F74D83319867}"/>
              </a:ext>
            </a:extLst>
          </p:cNvPr>
          <p:cNvSpPr txBox="1"/>
          <p:nvPr/>
        </p:nvSpPr>
        <p:spPr>
          <a:xfrm>
            <a:off x="1106308" y="5339052"/>
            <a:ext cx="740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Sources:</a:t>
            </a:r>
          </a:p>
          <a:p>
            <a:pPr marL="171450" indent="-171450">
              <a:buFontTx/>
              <a:buChar char="-"/>
            </a:pPr>
            <a:r>
              <a:rPr lang="en-CH" sz="1200" dirty="0"/>
              <a:t>1: </a:t>
            </a:r>
            <a:r>
              <a:rPr lang="en-US" sz="1200" dirty="0">
                <a:hlinkClick r:id="rId4"/>
              </a:rPr>
              <a:t>https://theconversation.com/ai-technologies-like-police-facial-recognition-discriminate-against-people-of-colour-143227</a:t>
            </a:r>
            <a:endParaRPr lang="en-CH" sz="1200" dirty="0"/>
          </a:p>
          <a:p>
            <a:pPr marL="171450" indent="-171450">
              <a:buFontTx/>
              <a:buChar char="-"/>
            </a:pPr>
            <a:r>
              <a:rPr lang="en-CH" sz="1200" dirty="0"/>
              <a:t>2: </a:t>
            </a:r>
            <a:r>
              <a:rPr lang="en-US" sz="1200" dirty="0">
                <a:hlinkClick r:id="rId5"/>
              </a:rPr>
              <a:t>https://www.theguardian.com/technology/2017/apr/13/ai-programs-exhibit-racist-and-sexist-biases-research-reveals</a:t>
            </a:r>
            <a:endParaRPr lang="en-CH" sz="1200" dirty="0"/>
          </a:p>
          <a:p>
            <a:pPr marL="171450" indent="-171450">
              <a:buFontTx/>
              <a:buChar char="-"/>
            </a:pPr>
            <a:endParaRPr lang="en-CH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E106AF-E555-47C9-A6B6-E21D256F1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33" y="3251798"/>
            <a:ext cx="7088108" cy="21763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45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Background: Fairness in Machine Learning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077A7-B539-4C24-BCB1-A340A3AD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040984"/>
            <a:ext cx="7725720" cy="2475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8C0AE-C114-4360-817F-21289113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333" y="2182616"/>
            <a:ext cx="8440328" cy="21148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7B650-55AB-46D8-8630-1673D5B0E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037" y="3240186"/>
            <a:ext cx="7477125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BFC15E-DED7-41D5-88E1-9C54C75C4E56}"/>
              </a:ext>
            </a:extLst>
          </p:cNvPr>
          <p:cNvSpPr txBox="1"/>
          <p:nvPr/>
        </p:nvSpPr>
        <p:spPr>
          <a:xfrm>
            <a:off x="496243" y="5419823"/>
            <a:ext cx="993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Sources:</a:t>
            </a:r>
          </a:p>
          <a:p>
            <a:r>
              <a:rPr lang="en-CH" sz="1200" dirty="0"/>
              <a:t>-USA: </a:t>
            </a:r>
            <a:r>
              <a:rPr lang="en-US" sz="1200" dirty="0">
                <a:hlinkClick r:id="rId6"/>
              </a:rPr>
              <a:t>https://obamawhitehouse.archives.gov/blog/2016/05/04/big-risks-big-opportunities-intersection-big-data-and-civil-rights</a:t>
            </a:r>
            <a:endParaRPr lang="en-CH" sz="1200" dirty="0"/>
          </a:p>
          <a:p>
            <a:r>
              <a:rPr lang="en-CH" sz="1200" dirty="0"/>
              <a:t>-EU: </a:t>
            </a:r>
            <a:r>
              <a:rPr lang="en-US" sz="1200" dirty="0">
                <a:hlinkClick r:id="rId7"/>
              </a:rPr>
              <a:t>https://digital-strategy.ec.europa.eu/en/library/ethics-guidelines-trustworthy-ai</a:t>
            </a:r>
            <a:endParaRPr lang="en-CH" sz="1200" dirty="0"/>
          </a:p>
          <a:p>
            <a:r>
              <a:rPr lang="en-CH" sz="1200" dirty="0"/>
              <a:t>-CH: </a:t>
            </a:r>
            <a:r>
              <a:rPr lang="en-US" sz="1200" dirty="0">
                <a:hlinkClick r:id="rId8"/>
              </a:rPr>
              <a:t>https://www.sbfi.admin.ch/dam/sbfi/en/dokumente/2021/05/leitlinien-ki.pdf.download.pdf/leitlinien-ki_e.pdf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75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Motivational Problem: Law School Success Prediction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Data:</a:t>
            </a:r>
          </a:p>
          <a:p>
            <a:r>
              <a:rPr lang="en-CH" dirty="0"/>
              <a:t>Survey across 163 law schools in 1998.</a:t>
            </a:r>
          </a:p>
          <a:p>
            <a:r>
              <a:rPr lang="en-CH" dirty="0"/>
              <a:t>Data about 21,790 individuals:</a:t>
            </a:r>
          </a:p>
          <a:p>
            <a:pPr lvl="1"/>
            <a:r>
              <a:rPr lang="en-CH" dirty="0"/>
              <a:t>GPA: Grade-Point Average</a:t>
            </a:r>
          </a:p>
          <a:p>
            <a:pPr lvl="1"/>
            <a:r>
              <a:rPr lang="en-CH" dirty="0"/>
              <a:t>LSAT: Entrance exam score</a:t>
            </a:r>
          </a:p>
          <a:p>
            <a:pPr lvl="1"/>
            <a:r>
              <a:rPr lang="en-CH" dirty="0"/>
              <a:t>FYA: First Year Average</a:t>
            </a:r>
          </a:p>
          <a:p>
            <a:endParaRPr lang="en-CH" dirty="0"/>
          </a:p>
          <a:p>
            <a:pPr marL="0" indent="0">
              <a:buNone/>
            </a:pPr>
            <a:r>
              <a:rPr lang="en-CH" dirty="0"/>
              <a:t>Task:</a:t>
            </a:r>
          </a:p>
          <a:p>
            <a:r>
              <a:rPr lang="en-CH" dirty="0"/>
              <a:t>Predict </a:t>
            </a:r>
            <a:r>
              <a:rPr lang="en-CH" b="1" dirty="0"/>
              <a:t>FYA</a:t>
            </a:r>
            <a:r>
              <a:rPr lang="en-CH" dirty="0"/>
              <a:t> of candidate student.</a:t>
            </a:r>
          </a:p>
          <a:p>
            <a:r>
              <a:rPr lang="en-CH" dirty="0"/>
              <a:t>Avoid discriminating against protected attributes.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13FB5F-AAA2-47E6-BC22-4938FB5EBEB9}"/>
              </a:ext>
            </a:extLst>
          </p:cNvPr>
          <p:cNvSpPr/>
          <p:nvPr/>
        </p:nvSpPr>
        <p:spPr>
          <a:xfrm>
            <a:off x="3878094" y="2632954"/>
            <a:ext cx="920885" cy="7457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A45727-AA43-4063-84A8-FFA6A6B294A8}"/>
              </a:ext>
            </a:extLst>
          </p:cNvPr>
          <p:cNvSpPr/>
          <p:nvPr/>
        </p:nvSpPr>
        <p:spPr>
          <a:xfrm>
            <a:off x="3950815" y="3714389"/>
            <a:ext cx="920885" cy="7457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6" name="Tabelle 10">
            <a:extLst>
              <a:ext uri="{FF2B5EF4-FFF2-40B4-BE49-F238E27FC236}">
                <a16:creationId xmlns:a16="http://schemas.microsoft.com/office/drawing/2014/main" id="{BEFA0DBC-0D82-48B9-BE20-5F8EC6C1B5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091753"/>
              </p:ext>
            </p:extLst>
          </p:nvPr>
        </p:nvGraphicFramePr>
        <p:xfrm>
          <a:off x="731837" y="1770589"/>
          <a:ext cx="4572980" cy="12841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4596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Sex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Race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GPA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LSAT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FYA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Male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White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Female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Black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12152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Male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Black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E79603A0-3729-4FB3-AF5A-055E4DEEE025}"/>
              </a:ext>
            </a:extLst>
          </p:cNvPr>
          <p:cNvSpPr/>
          <p:nvPr/>
        </p:nvSpPr>
        <p:spPr>
          <a:xfrm rot="5400000">
            <a:off x="1585343" y="2262334"/>
            <a:ext cx="106781" cy="18137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4F96A25-09F4-4A57-8E32-30845F25FAC4}"/>
              </a:ext>
            </a:extLst>
          </p:cNvPr>
          <p:cNvSpPr/>
          <p:nvPr/>
        </p:nvSpPr>
        <p:spPr>
          <a:xfrm rot="5400000">
            <a:off x="3419214" y="2238037"/>
            <a:ext cx="106781" cy="18506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3130638-A7CC-48BD-9BDB-598FDFC43DD4}"/>
              </a:ext>
            </a:extLst>
          </p:cNvPr>
          <p:cNvSpPr/>
          <p:nvPr/>
        </p:nvSpPr>
        <p:spPr>
          <a:xfrm rot="5400000">
            <a:off x="4797977" y="2709902"/>
            <a:ext cx="106782" cy="9068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D017D-ED7F-4E46-A9AD-0E848804F919}"/>
              </a:ext>
            </a:extLst>
          </p:cNvPr>
          <p:cNvSpPr txBox="1"/>
          <p:nvPr/>
        </p:nvSpPr>
        <p:spPr>
          <a:xfrm>
            <a:off x="1047262" y="3321869"/>
            <a:ext cx="1312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A</a:t>
            </a:r>
            <a:r>
              <a:rPr lang="en-CH" sz="1400" dirty="0"/>
              <a:t>: Protected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A546F-7C37-4667-9AC2-6BBA1F4A5316}"/>
              </a:ext>
            </a:extLst>
          </p:cNvPr>
          <p:cNvSpPr txBox="1"/>
          <p:nvPr/>
        </p:nvSpPr>
        <p:spPr>
          <a:xfrm>
            <a:off x="2816112" y="3333483"/>
            <a:ext cx="1312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X</a:t>
            </a:r>
            <a:r>
              <a:rPr lang="en-CH" sz="1400" dirty="0"/>
              <a:t>: Observable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F4D26-FE64-42ED-93F1-68AA23654CD5}"/>
              </a:ext>
            </a:extLst>
          </p:cNvPr>
          <p:cNvSpPr txBox="1"/>
          <p:nvPr/>
        </p:nvSpPr>
        <p:spPr>
          <a:xfrm>
            <a:off x="4333960" y="3333482"/>
            <a:ext cx="1312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Y</a:t>
            </a:r>
            <a:r>
              <a:rPr lang="en-CH" sz="1400" dirty="0"/>
              <a:t>: Outcome</a:t>
            </a:r>
          </a:p>
        </p:txBody>
      </p:sp>
    </p:spTree>
    <p:extLst>
      <p:ext uri="{BB962C8B-B14F-4D97-AF65-F5344CB8AC3E}">
        <p14:creationId xmlns:p14="http://schemas.microsoft.com/office/powerpoint/2010/main" val="384141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8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266A-F0D2-4A5D-9573-E02DA651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Fairness by Unawareness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9177-AFC4-48F8-8A54-422ECC3A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Definition:</a:t>
            </a:r>
          </a:p>
          <a:p>
            <a:pPr lvl="1"/>
            <a:r>
              <a:rPr lang="en-CH" i="1" dirty="0"/>
              <a:t>An algorithm is fair so long as any protected attributes A are not explicitly used in the decision-making process.</a:t>
            </a:r>
          </a:p>
          <a:p>
            <a:pPr lvl="1"/>
            <a:endParaRPr lang="en-CH" i="1" dirty="0"/>
          </a:p>
          <a:p>
            <a:r>
              <a:rPr lang="en-CH" dirty="0"/>
              <a:t>Can be </a:t>
            </a:r>
            <a:r>
              <a:rPr lang="en-CH" b="1" dirty="0"/>
              <a:t>unfair</a:t>
            </a:r>
            <a:r>
              <a:rPr lang="en-CH" dirty="0"/>
              <a:t>, since observable attributes can be correlated with the protected attributes:</a:t>
            </a:r>
          </a:p>
          <a:p>
            <a:pPr lvl="1"/>
            <a:r>
              <a:rPr lang="en-CH" dirty="0"/>
              <a:t>GPA may be affected by a teacher’s perception of gender.</a:t>
            </a:r>
          </a:p>
          <a:p>
            <a:pPr lvl="1"/>
            <a:r>
              <a:rPr lang="en-CH" dirty="0"/>
              <a:t>Students of a particular race may underperform in LSAT because they feel unsupported.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3085-7FD2-4AF1-B1C4-E87D9F70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829BA-6CBF-4D7C-83BE-FB2DBD08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Seminar in Advanced Topics in Machine Learning and Data Science by Prof. Fernando Perez-Cruz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309B8-D6BB-492D-B2F2-1B3300A6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aphicFrame>
        <p:nvGraphicFramePr>
          <p:cNvPr id="8" name="Tabelle 10">
            <a:extLst>
              <a:ext uri="{FF2B5EF4-FFF2-40B4-BE49-F238E27FC236}">
                <a16:creationId xmlns:a16="http://schemas.microsoft.com/office/drawing/2014/main" id="{35FFDB98-227D-4088-A5C0-2BB73830D9CE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3869467119"/>
              </p:ext>
            </p:extLst>
          </p:nvPr>
        </p:nvGraphicFramePr>
        <p:xfrm>
          <a:off x="731838" y="1412875"/>
          <a:ext cx="4572980" cy="12841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4596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Sex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Race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GPA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LSAT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FYA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Male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White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Female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Black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12152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Male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Black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3FB7E706-34CF-426B-B5EF-0B85C34FD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565070"/>
              </p:ext>
            </p:extLst>
          </p:nvPr>
        </p:nvGraphicFramePr>
        <p:xfrm>
          <a:off x="731837" y="1412875"/>
          <a:ext cx="4572980" cy="12841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4596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914596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Sex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Race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GPA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LSAT</a:t>
                      </a:r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400" dirty="0"/>
                        <a:t>FYA</a:t>
                      </a:r>
                      <a:endParaRPr lang="de-CH" sz="1400" dirty="0"/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12152"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400" dirty="0"/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008000"/>
                          </a:solidFill>
                        </a:rPr>
                        <a:t>+</a:t>
                      </a:r>
                      <a:endParaRPr lang="de-CH" sz="2000" dirty="0">
                        <a:solidFill>
                          <a:srgbClr val="008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de-CH" sz="2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70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Main Contributions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/>
              <a:t>Definition of Counterfactual Fairness</a:t>
            </a:r>
            <a:endParaRPr lang="de-DE" b="1" dirty="0"/>
          </a:p>
          <a:p>
            <a:r>
              <a:rPr lang="en-CH" dirty="0"/>
              <a:t>Intuition: No protected attribute should influence the prediction of the algorithm.</a:t>
            </a:r>
          </a:p>
          <a:p>
            <a:endParaRPr lang="en-CH" dirty="0"/>
          </a:p>
          <a:p>
            <a:pPr marL="0" indent="0">
              <a:buNone/>
            </a:pPr>
            <a:r>
              <a:rPr lang="en-CH" b="1" dirty="0"/>
              <a:t>Introduction of the </a:t>
            </a:r>
            <a:r>
              <a:rPr lang="en-CH" b="1" dirty="0" err="1"/>
              <a:t>FairLearning</a:t>
            </a:r>
            <a:r>
              <a:rPr lang="en-CH" b="1" dirty="0"/>
              <a:t> algorithm</a:t>
            </a:r>
            <a:endParaRPr lang="en-CH" dirty="0"/>
          </a:p>
          <a:p>
            <a:r>
              <a:rPr lang="en-CH" dirty="0"/>
              <a:t>The algorithm is </a:t>
            </a:r>
            <a:r>
              <a:rPr lang="en-CH" b="1" dirty="0"/>
              <a:t>provably</a:t>
            </a:r>
            <a:r>
              <a:rPr lang="en-CH" dirty="0"/>
              <a:t> counterfactually </a:t>
            </a:r>
            <a:r>
              <a:rPr lang="en-CH" b="1" dirty="0"/>
              <a:t>fair</a:t>
            </a:r>
            <a:r>
              <a:rPr lang="en-CH" dirty="0"/>
              <a:t>.</a:t>
            </a:r>
          </a:p>
          <a:p>
            <a:r>
              <a:rPr lang="en-CH" dirty="0"/>
              <a:t>Intuition:</a:t>
            </a:r>
          </a:p>
          <a:p>
            <a:pPr lvl="1"/>
            <a:r>
              <a:rPr lang="en-CH" dirty="0"/>
              <a:t>Use model to infer latent attributes.</a:t>
            </a:r>
          </a:p>
          <a:p>
            <a:pPr lvl="1"/>
            <a:r>
              <a:rPr lang="en-CH" dirty="0"/>
              <a:t>Use model to isolate influence of protected attributes.</a:t>
            </a:r>
          </a:p>
          <a:p>
            <a:pPr lvl="1"/>
            <a:r>
              <a:rPr lang="en-CH" dirty="0"/>
              <a:t>The algorithm only uses non-protected information. </a:t>
            </a:r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8284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Technical Contribution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Seminar in Advanced Topics in Machine Learning and Data Science by Prof. Fernando Perez-Cruz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 noProof="0"/>
              <a:t>02.06.2021</a:t>
            </a:r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0364754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TotalTime>948</TotalTime>
  <Words>2029</Words>
  <Application>Microsoft Office PowerPoint</Application>
  <PresentationFormat>Widescreen</PresentationFormat>
  <Paragraphs>327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Symbol</vt:lpstr>
      <vt:lpstr>ETH Zürich</vt:lpstr>
      <vt:lpstr>Counterfactual Fairness Matt Kurner, Joshua Loftus, Chris Russell, Ricardo Silva</vt:lpstr>
      <vt:lpstr>Table of Contents</vt:lpstr>
      <vt:lpstr>Introduction and Problem Statement</vt:lpstr>
      <vt:lpstr>Background: Bias and discrimination</vt:lpstr>
      <vt:lpstr>Background: Fairness in Machine Learning</vt:lpstr>
      <vt:lpstr>Motivational Problem: Law School Success Prediction</vt:lpstr>
      <vt:lpstr>Fairness by Unawareness</vt:lpstr>
      <vt:lpstr>Main Contributions</vt:lpstr>
      <vt:lpstr>Technical Contribution</vt:lpstr>
      <vt:lpstr>Model Notation</vt:lpstr>
      <vt:lpstr>Towards Counterfactual Fairness: What is Fair?</vt:lpstr>
      <vt:lpstr>Modelling the Causal Relations of the Data</vt:lpstr>
      <vt:lpstr>A Formal Definition of Counterfactual Fairness</vt:lpstr>
      <vt:lpstr>Hypothetical Scenario: The Red Car</vt:lpstr>
      <vt:lpstr>Counterfactual Fairness in Practice</vt:lpstr>
      <vt:lpstr>An Algorithm for Counterfactual Fairness</vt:lpstr>
      <vt:lpstr>Experiments</vt:lpstr>
      <vt:lpstr>Return to the Law School Success Prediction</vt:lpstr>
      <vt:lpstr>Evaluation of the Accuracy</vt:lpstr>
      <vt:lpstr>Testing the Fairness of the Unfair Predictors</vt:lpstr>
      <vt:lpstr>NYC Stop-and-Frisk Data</vt:lpstr>
      <vt:lpstr>My Take</vt:lpstr>
      <vt:lpstr>Strengths</vt:lpstr>
      <vt:lpstr>Weaknesses</vt:lpstr>
      <vt:lpstr>Takeaways</vt:lpstr>
      <vt:lpstr>End of the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Counterfactual Fairness Matt Kurner, Joshua Loftus, Chris Russell, Ricardo Silva</dc:title>
  <dc:creator>Sven Gregorio</dc:creator>
  <cp:lastModifiedBy>Sven Gregorio</cp:lastModifiedBy>
  <cp:revision>67</cp:revision>
  <dcterms:created xsi:type="dcterms:W3CDTF">2021-04-19T12:05:41Z</dcterms:created>
  <dcterms:modified xsi:type="dcterms:W3CDTF">2021-06-02T15:41:14Z</dcterms:modified>
</cp:coreProperties>
</file>